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3" r:id="rId34"/>
    <p:sldId id="294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wad Aziz Khan" initials="" lastIdx="1" clrIdx="0"/>
  <p:cmAuthor id="1" name="Abir Rahma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 snapToGrid="0">
      <p:cViewPr varScale="1">
        <p:scale>
          <a:sx n="84" d="100"/>
          <a:sy n="84" d="100"/>
        </p:scale>
        <p:origin x="135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10T17:42:18.942" idx="1">
    <p:pos x="6000" y="0"/>
    <p:text>name them as "hi quantity / low quality" or something similar</p:text>
  </p:cm>
  <p:cm authorId="1" dt="2018-11-10T17:42:18.942" idx="1">
    <p:pos x="6000" y="100"/>
    <p:text>I'll talk about them during the presentation. $types diye lead korbo then will talk about the separate categories.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c27f6866_1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7c27f6866_1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7c27f6866_1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47c27f6866_1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c27f6866_1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47c27f6866_1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c27f6866_1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47c27f6866_1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c27f6866_1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47c27f6866_1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7c27f6866_14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47c27f6866_14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c27f6866_1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47c27f6866_1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e8efb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46e8efb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e8efb28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46e8efb28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e8efb28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46e8efb28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e8efb28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46e8efb28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c27f6866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47c27f6866_1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c27f6866_1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47c27f6866_1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dd84286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46dd84286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7c27f6866_1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7c27f6866_14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6e8efb28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46e8efb28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c27f6866_1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47c27f6866_1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6dd84286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6dd84286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6dd84286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6dd84286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6dd8428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6dd8428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dd8428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dd8428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7c27f6866_1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47c27f6866_1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c27f6866_1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47c27f6866_1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dd8428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46dd8428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dd84286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46dd84286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dd84286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46dd84286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6dd84286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46dd84286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6dd84286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46dd84286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7c27f6866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47c27f6866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6dd84286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6dd84286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6dd84286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6dd84286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dd84286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dd84286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dd842865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dd842865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dd84286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dd84286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dd842865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6dd842865_9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dd84286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dd84286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dd84286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dd84286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-251350" y="786225"/>
            <a:ext cx="9750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Meme Review: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Dead or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Alive?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6335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i="1">
                <a:latin typeface="Times New Roman"/>
                <a:ea typeface="Times New Roman"/>
                <a:cs typeface="Times New Roman"/>
                <a:sym typeface="Times New Roman"/>
              </a:rPr>
              <a:t>Predicting Reader Response to Timely Memes using Machine Learning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 sz="2000"/>
              <a:t>1</a:t>
            </a:fld>
            <a:endParaRPr sz="2000"/>
          </a:p>
        </p:txBody>
      </p:sp>
      <p:sp>
        <p:nvSpPr>
          <p:cNvPr id="102" name="Google Shape;102;p25"/>
          <p:cNvSpPr txBox="1">
            <a:spLocks noGrp="1"/>
          </p:cNvSpPr>
          <p:nvPr>
            <p:ph type="ctrTitle"/>
          </p:nvPr>
        </p:nvSpPr>
        <p:spPr>
          <a:xfrm>
            <a:off x="3413100" y="4396825"/>
            <a:ext cx="2317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</a:t>
            </a:r>
            <a:endParaRPr sz="24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“Going Deeper with Convolutions”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1"/>
          </p:nvPr>
        </p:nvSpPr>
        <p:spPr>
          <a:xfrm>
            <a:off x="420600" y="1884700"/>
            <a:ext cx="83028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Google’s own research paper proposing the Deep Convolutional </a:t>
            </a:r>
            <a:r>
              <a:rPr lang="en" sz="2400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</a:t>
            </a: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C. Szegedy &amp; 8 others from Google Inc, University of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 </a:t>
            </a:r>
            <a:r>
              <a:rPr lang="en" sz="2400" smtClean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Carolina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to Cornell’s ArXiv on the 17th of September 2014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ImageNet Large-Scale Visual Recognition Challenge 2014  </a:t>
            </a:r>
            <a:r>
              <a:rPr lang="en" sz="2400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Place Winner</a:t>
            </a: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Classification and Detection.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Calculating Confusing Convolutions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52545" y="3316571"/>
            <a:ext cx="5038901" cy="139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5777"/>
            <a:ext cx="3366739" cy="503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550" y="2665225"/>
            <a:ext cx="3366749" cy="34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5465550" y="1493025"/>
            <a:ext cx="24441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 x 112 = 12,544 !!!!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 x 112 x 64 = 112</a:t>
            </a:r>
            <a:r>
              <a:rPr lang="en" sz="16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8</a:t>
            </a:r>
            <a:r>
              <a:rPr lang="en" sz="16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 896 x 896 👍</a:t>
            </a:r>
            <a:endParaRPr sz="4200" baseline="30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Stats and Scores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27" y="1356876"/>
            <a:ext cx="4210550" cy="2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75" y="4427688"/>
            <a:ext cx="5806450" cy="21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“Visualizing Data using TSNE”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1"/>
          </p:nvPr>
        </p:nvSpPr>
        <p:spPr>
          <a:xfrm>
            <a:off x="420600" y="1873400"/>
            <a:ext cx="8302800" cy="3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T-Distributed Stochastic </a:t>
            </a:r>
            <a:r>
              <a:rPr lang="en" sz="24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Neighbor Embedding</a:t>
            </a:r>
            <a:endParaRPr sz="24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by Laurens van der Maaten of Tilburg University and Geoffrey Hinton of University of Toronto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published to The Journal of Machine Learning Research on the 9th of November 2008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Dimension Warping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4" name="Google Shape;204;p38"/>
          <p:cNvSpPr txBox="1"/>
          <p:nvPr/>
        </p:nvSpPr>
        <p:spPr>
          <a:xfrm>
            <a:off x="431400" y="1901975"/>
            <a:ext cx="4706100" cy="4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TSNE is a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Dimensionality Reduction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TSNE Projection can map and cluster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Dimensional Data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 2D or 3D Space by representing noticeable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as vectors </a:t>
            </a:r>
            <a:endParaRPr sz="24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PCA             (Principal Component Analysis)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75" y="1356875"/>
            <a:ext cx="2966175" cy="5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4572000" y="1892850"/>
            <a:ext cx="4464300" cy="30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Easily </a:t>
            </a:r>
            <a:r>
              <a:rPr lang="en" sz="2400" dirty="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Separable </a:t>
            </a: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Classifications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for learning and preserving </a:t>
            </a:r>
            <a:r>
              <a:rPr lang="en" sz="2400" dirty="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non-linear patterns</a:t>
            </a: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HD datasets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Focuses on </a:t>
            </a:r>
            <a:r>
              <a:rPr lang="en" sz="2400" dirty="0" smtClean="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</a:t>
            </a:r>
            <a:r>
              <a:rPr lang="en" sz="2400" dirty="0" smtClean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rather than original global structure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 rotWithShape="1">
          <a:blip r:embed="rId3">
            <a:alphaModFix/>
          </a:blip>
          <a:srcRect l="11024" b="10450"/>
          <a:stretch/>
        </p:blipFill>
        <p:spPr>
          <a:xfrm rot="5400000">
            <a:off x="-1053137" y="1279751"/>
            <a:ext cx="6855626" cy="42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“UMAP for Dimension Reduction”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818400" y="2228375"/>
            <a:ext cx="7507200" cy="3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Manifold </a:t>
            </a:r>
            <a:r>
              <a:rPr lang="e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Approximation &amp; Projection</a:t>
            </a:r>
            <a:endParaRPr sz="24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by Leland McInnes and John Healy from Tutte Institute for Mathematics and Computing, Canada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fairly recent technique, 13th February 2018, that is 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rivaling 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otherwise state-of-the-art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TSNE.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UMAP Ur Own Clusters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605125" y="1635125"/>
            <a:ext cx="4603500" cy="4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Isn’t actually about maps. Shocker I know...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neighbors in HD space.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Connects clusters with other clusters with fancy topological math and neighbor graphs.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forms a </a:t>
            </a:r>
            <a:r>
              <a:rPr lang="en" sz="24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manifold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no distortion making it </a:t>
            </a:r>
            <a:r>
              <a:rPr lang="en" sz="24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</a:t>
            </a:r>
            <a:endParaRPr sz="24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l="1539" t="6020" r="32370" b="5835"/>
          <a:stretch/>
        </p:blipFill>
        <p:spPr>
          <a:xfrm>
            <a:off x="5208750" y="2421351"/>
            <a:ext cx="3623550" cy="27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" y="-5600"/>
            <a:ext cx="9168326" cy="68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61" y="2567125"/>
            <a:ext cx="5023078" cy="4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88" y="0"/>
            <a:ext cx="7296035" cy="26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Motivation &amp; Problem Definition Recap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4237124"/>
            <a:ext cx="5363700" cy="136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Businesses and </a:t>
            </a:r>
            <a:r>
              <a:rPr lang="en" sz="2400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Influencers </a:t>
            </a:r>
            <a:endParaRPr sz="2400" dirty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 Data dump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l="15247" r="15436"/>
          <a:stretch/>
        </p:blipFill>
        <p:spPr>
          <a:xfrm>
            <a:off x="5819554" y="3429000"/>
            <a:ext cx="2652895" cy="28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1" name="Google Shape;111;p26"/>
          <p:cNvSpPr txBox="1"/>
          <p:nvPr/>
        </p:nvSpPr>
        <p:spPr>
          <a:xfrm>
            <a:off x="311700" y="1580493"/>
            <a:ext cx="5193300" cy="28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out 5 Facebook posts are memes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Memes are a great </a:t>
            </a:r>
            <a:r>
              <a:rPr lang="en" sz="2400" b="0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</a:t>
            </a:r>
            <a:r>
              <a:rPr lang="e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Millennials </a:t>
            </a: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LOVE</a:t>
            </a:r>
            <a:r>
              <a:rPr lang="en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memes </a:t>
            </a:r>
            <a:endParaRPr sz="2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9550" y="1416725"/>
            <a:ext cx="2652900" cy="193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>
            <a:spLocks noGrp="1"/>
          </p:cNvSpPr>
          <p:nvPr>
            <p:ph type="title"/>
          </p:nvPr>
        </p:nvSpPr>
        <p:spPr>
          <a:xfrm>
            <a:off x="311700" y="1559450"/>
            <a:ext cx="85206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Back to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Meme Review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11700" y="3644025"/>
            <a:ext cx="85206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What have WE done so far?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150" y="4315925"/>
            <a:ext cx="1145700" cy="1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Source &amp; Preprocessing Recap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611250" y="1511500"/>
            <a:ext cx="3462300" cy="1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Reddit meme dump 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 metadata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45"/>
          <p:cNvPicPr preferRelativeResize="0"/>
          <p:nvPr/>
        </p:nvPicPr>
        <p:blipFill rotWithShape="1">
          <a:blip r:embed="rId3">
            <a:alphaModFix/>
          </a:blip>
          <a:srcRect b="24305"/>
          <a:stretch/>
        </p:blipFill>
        <p:spPr>
          <a:xfrm>
            <a:off x="5370000" y="2024700"/>
            <a:ext cx="3462300" cy="3427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611250" y="3508300"/>
            <a:ext cx="5064900" cy="29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Preprocessing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Resolution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All images to JPG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JSON metadata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Messy JSON Organization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UNIX-based UTC Timestamp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Neural Networks Recap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764550" y="1976700"/>
            <a:ext cx="4557600" cy="2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○"/>
            </a:pPr>
            <a:r>
              <a:rPr lang="e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before the TSNE Cluster to produce classifiable </a:t>
            </a:r>
            <a:r>
              <a:rPr lang="en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vectors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1225" y="1976700"/>
            <a:ext cx="3031236" cy="3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 rotWithShape="1">
          <a:blip r:embed="rId3">
            <a:alphaModFix/>
          </a:blip>
          <a:srcRect t="22641" b="24445"/>
          <a:stretch/>
        </p:blipFill>
        <p:spPr>
          <a:xfrm>
            <a:off x="2488651" y="1344116"/>
            <a:ext cx="4166698" cy="13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369" y="2927190"/>
            <a:ext cx="1445651" cy="14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927190"/>
            <a:ext cx="1345819" cy="14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50" y="4621333"/>
            <a:ext cx="1682016" cy="168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7"/>
          <p:cNvPicPr preferRelativeResize="0"/>
          <p:nvPr/>
        </p:nvPicPr>
        <p:blipFill rotWithShape="1">
          <a:blip r:embed="rId7">
            <a:alphaModFix/>
          </a:blip>
          <a:srcRect l="24619" t="14065" r="24619" b="14058"/>
          <a:stretch/>
        </p:blipFill>
        <p:spPr>
          <a:xfrm>
            <a:off x="2637117" y="4608272"/>
            <a:ext cx="1583934" cy="168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2915" y="4608282"/>
            <a:ext cx="4023945" cy="168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Visualization of Correlations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2855400" y="6333250"/>
            <a:ext cx="3462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Graph: Date vs Upvotes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11751"/>
            <a:ext cx="9477375" cy="533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 rotWithShape="1">
          <a:blip r:embed="rId3">
            <a:alphaModFix/>
          </a:blip>
          <a:srcRect l="650" r="3729"/>
          <a:stretch/>
        </p:blipFill>
        <p:spPr>
          <a:xfrm>
            <a:off x="0" y="1257700"/>
            <a:ext cx="9144000" cy="537851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Visualization of Correlations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9"/>
          <p:cNvSpPr txBox="1"/>
          <p:nvPr/>
        </p:nvSpPr>
        <p:spPr>
          <a:xfrm>
            <a:off x="1052575" y="-59625"/>
            <a:ext cx="3711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Graph: Author vs Upvotes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3" name="Google Shape;293;p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675"/>
            <a:ext cx="9143999" cy="59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45000"/>
            <a:ext cx="3756075" cy="5353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138" y="1935725"/>
            <a:ext cx="2664525" cy="3505950"/>
          </a:xfrm>
          <a:prstGeom prst="rect">
            <a:avLst/>
          </a:prstGeom>
          <a:noFill/>
          <a:ln>
            <a:noFill/>
          </a:ln>
          <a:effectLst>
            <a:outerShdw blurRad="428625" dist="171450" dir="6480000" algn="bl" rotWithShape="0">
              <a:srgbClr val="000000"/>
            </a:outerShdw>
          </a:effectLst>
        </p:spPr>
      </p:pic>
      <p:pic>
        <p:nvPicPr>
          <p:cNvPr id="308" name="Google Shape;3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613" y="134650"/>
            <a:ext cx="2529006" cy="3294350"/>
          </a:xfrm>
          <a:prstGeom prst="rect">
            <a:avLst/>
          </a:prstGeom>
          <a:noFill/>
          <a:ln>
            <a:noFill/>
          </a:ln>
          <a:effectLst>
            <a:outerShdw blurRad="785813" dist="314325" dir="7320000" algn="bl" rotWithShape="0">
              <a:srgbClr val="000000">
                <a:alpha val="93000"/>
              </a:srgbClr>
            </a:outerShdw>
          </a:effectLst>
        </p:spPr>
      </p:pic>
      <p:pic>
        <p:nvPicPr>
          <p:cNvPr id="309" name="Google Shape;309;p51"/>
          <p:cNvPicPr preferRelativeResize="0"/>
          <p:nvPr/>
        </p:nvPicPr>
        <p:blipFill rotWithShape="1">
          <a:blip r:embed="rId6">
            <a:alphaModFix/>
          </a:blip>
          <a:srcRect l="-2120" t="5393" r="2119" b="-7340"/>
          <a:stretch/>
        </p:blipFill>
        <p:spPr>
          <a:xfrm>
            <a:off x="3216488" y="3557450"/>
            <a:ext cx="2826474" cy="3184875"/>
          </a:xfrm>
          <a:prstGeom prst="rect">
            <a:avLst/>
          </a:prstGeom>
          <a:noFill/>
          <a:ln>
            <a:noFill/>
          </a:ln>
          <a:effectLst>
            <a:outerShdw blurRad="371475" dist="133350" dir="7320000" algn="bl" rotWithShape="0">
              <a:srgbClr val="000000">
                <a:alpha val="81000"/>
              </a:srgbClr>
            </a:outerShdw>
          </a:effectLst>
        </p:spPr>
      </p:pic>
      <p:sp>
        <p:nvSpPr>
          <p:cNvPr id="310" name="Google Shape;310;p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/>
          <p:nvPr/>
        </p:nvSpPr>
        <p:spPr>
          <a:xfrm>
            <a:off x="4838100" y="2625850"/>
            <a:ext cx="2808600" cy="199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title"/>
          </p:nvPr>
        </p:nvSpPr>
        <p:spPr>
          <a:xfrm>
            <a:off x="3993600" y="805000"/>
            <a:ext cx="4497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Author Clusters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52"/>
          <p:cNvSpPr txBox="1">
            <a:spLocks noGrp="1"/>
          </p:cNvSpPr>
          <p:nvPr>
            <p:ph type="body" idx="1"/>
          </p:nvPr>
        </p:nvSpPr>
        <p:spPr>
          <a:xfrm>
            <a:off x="4838100" y="2943275"/>
            <a:ext cx="2808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 </a:t>
            </a:r>
            <a:endParaRPr sz="2400" b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endParaRPr sz="2400" b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“Meme-creators”</a:t>
            </a:r>
            <a:endParaRPr sz="2400" b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 rotWithShape="1">
          <a:blip r:embed="rId3">
            <a:alphaModFix/>
          </a:blip>
          <a:srcRect r="-4318"/>
          <a:stretch/>
        </p:blipFill>
        <p:spPr>
          <a:xfrm>
            <a:off x="169325" y="0"/>
            <a:ext cx="3543426" cy="70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See in Numbers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body" idx="1"/>
          </p:nvPr>
        </p:nvSpPr>
        <p:spPr>
          <a:xfrm>
            <a:off x="397775" y="1788075"/>
            <a:ext cx="43878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</a:t>
            </a:r>
            <a:r>
              <a:rPr lang="en" sz="2400" dirty="0" smtClean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vectors </a:t>
            </a: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Inception Neural Net </a:t>
            </a:r>
            <a:r>
              <a:rPr lang="en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penultimate </a:t>
            </a:r>
            <a:r>
              <a:rPr lang="en" sz="2400" dirty="0" smtClean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</a:t>
            </a:r>
            <a:r>
              <a:rPr lang="en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layer’s weights </a:t>
            </a: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TensorFlow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previous Vectors for Clustering with UMAP then project onto an HTML Canvas running </a:t>
            </a:r>
            <a:r>
              <a:rPr lang="e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D3.js</a:t>
            </a:r>
            <a:endParaRPr sz="2400" dirty="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0" y="1751244"/>
            <a:ext cx="3824100" cy="381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 amt="11000"/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585600" y="1707800"/>
            <a:ext cx="7972800" cy="4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 set out to learn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internet affects many variants of people 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internet memes gained and maintained popularity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images are shared in internet media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automatically find classifiable features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cluster similar looking images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996"/>
            <a:ext cx="9143998" cy="62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A UMAP Map of Memes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Population 3,326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3508100" y="593375"/>
            <a:ext cx="5324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Clusters of Memes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5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l="17748" t="42906" r="44594" b="11257"/>
          <a:stretch/>
        </p:blipFill>
        <p:spPr>
          <a:xfrm>
            <a:off x="4704413" y="4769750"/>
            <a:ext cx="3050126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4">
            <a:alphaModFix/>
          </a:blip>
          <a:srcRect l="19251" t="30621" r="36114" b="7554"/>
          <a:stretch/>
        </p:blipFill>
        <p:spPr>
          <a:xfrm>
            <a:off x="5390700" y="1898576"/>
            <a:ext cx="3508099" cy="273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5">
            <a:alphaModFix/>
          </a:blip>
          <a:srcRect l="10296" t="44359" r="51340" b="6952"/>
          <a:stretch/>
        </p:blipFill>
        <p:spPr>
          <a:xfrm>
            <a:off x="189825" y="0"/>
            <a:ext cx="3508099" cy="25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6">
            <a:alphaModFix/>
          </a:blip>
          <a:srcRect l="19689" t="38352" r="32041" b="5943"/>
          <a:stretch/>
        </p:blipFill>
        <p:spPr>
          <a:xfrm>
            <a:off x="189825" y="4580730"/>
            <a:ext cx="3508099" cy="227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7">
            <a:alphaModFix/>
          </a:blip>
          <a:srcRect l="12304" t="17564" r="21183" b="7785"/>
          <a:stretch/>
        </p:blipFill>
        <p:spPr>
          <a:xfrm>
            <a:off x="1554325" y="2548175"/>
            <a:ext cx="3150101" cy="19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0"/>
          <a:stretch/>
        </p:blipFill>
        <p:spPr>
          <a:xfrm>
            <a:off x="-1" y="0"/>
            <a:ext cx="9142279" cy="6099048"/>
          </a:xfrm>
          <a:prstGeom prst="rect">
            <a:avLst/>
          </a:prstGeom>
        </p:spPr>
      </p:pic>
      <p:sp>
        <p:nvSpPr>
          <p:cNvPr id="6" name="Google Shape;339;p55"/>
          <p:cNvSpPr txBox="1">
            <a:spLocks noGrp="1"/>
          </p:cNvSpPr>
          <p:nvPr>
            <p:ph type="title"/>
          </p:nvPr>
        </p:nvSpPr>
        <p:spPr>
          <a:xfrm>
            <a:off x="-1" y="6094500"/>
            <a:ext cx="383133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TSNE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307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339;p55"/>
          <p:cNvSpPr txBox="1">
            <a:spLocks noGrp="1"/>
          </p:cNvSpPr>
          <p:nvPr>
            <p:ph type="title"/>
          </p:nvPr>
        </p:nvSpPr>
        <p:spPr>
          <a:xfrm>
            <a:off x="-1" y="6094500"/>
            <a:ext cx="383133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068"/>
            <a:ext cx="9144000" cy="51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3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18"/>
            <a:ext cx="9143998" cy="62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Google Shape;339;p55"/>
          <p:cNvSpPr txBox="1">
            <a:spLocks noGrp="1"/>
          </p:cNvSpPr>
          <p:nvPr>
            <p:ph type="title"/>
          </p:nvPr>
        </p:nvSpPr>
        <p:spPr>
          <a:xfrm>
            <a:off x="-1" y="6094500"/>
            <a:ext cx="383133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UMAP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25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Google Shape;339;p55"/>
          <p:cNvSpPr txBox="1">
            <a:spLocks noGrp="1"/>
          </p:cNvSpPr>
          <p:nvPr>
            <p:ph type="title"/>
          </p:nvPr>
        </p:nvSpPr>
        <p:spPr>
          <a:xfrm>
            <a:off x="-1" y="6094500"/>
            <a:ext cx="3831337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UMAP Labelled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8616"/>
            <a:ext cx="4513926" cy="360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075" y="0"/>
            <a:ext cx="4880924" cy="41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8"/>
          <p:cNvPicPr preferRelativeResize="0"/>
          <p:nvPr/>
        </p:nvPicPr>
        <p:blipFill rotWithShape="1">
          <a:blip r:embed="rId5">
            <a:alphaModFix/>
          </a:blip>
          <a:srcRect l="5553"/>
          <a:stretch/>
        </p:blipFill>
        <p:spPr>
          <a:xfrm>
            <a:off x="0" y="0"/>
            <a:ext cx="4263075" cy="34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925" y="3692213"/>
            <a:ext cx="4630077" cy="316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67" name="Google Shape;367;p58"/>
          <p:cNvSpPr txBox="1"/>
          <p:nvPr/>
        </p:nvSpPr>
        <p:spPr>
          <a:xfrm>
            <a:off x="0" y="0"/>
            <a:ext cx="1700700" cy="7434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</a:rPr>
              <a:t>n=25</a:t>
            </a:r>
            <a:endParaRPr dirty="0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</a:rPr>
              <a:t>dist=0.1</a:t>
            </a:r>
            <a:endParaRPr dirty="0">
              <a:solidFill>
                <a:srgbClr val="CCCCCC"/>
              </a:solidFill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7807200" y="3692225"/>
            <a:ext cx="1336800" cy="7434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n=25, dist=0.00001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7736025" y="0"/>
            <a:ext cx="1407900" cy="7434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n=10</a:t>
            </a:r>
            <a:endParaRPr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dist=0.1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70" name="Google Shape;370;p58"/>
          <p:cNvSpPr txBox="1"/>
          <p:nvPr/>
        </p:nvSpPr>
        <p:spPr>
          <a:xfrm>
            <a:off x="2926275" y="3452675"/>
            <a:ext cx="1336800" cy="7434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</a:rPr>
              <a:t>n=10</a:t>
            </a:r>
            <a:endParaRPr dirty="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</a:rPr>
              <a:t>dist=0.00001</a:t>
            </a:r>
            <a:endParaRPr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Contributors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59"/>
          <p:cNvSpPr txBox="1">
            <a:spLocks noGrp="1"/>
          </p:cNvSpPr>
          <p:nvPr>
            <p:ph type="body" idx="1"/>
          </p:nvPr>
        </p:nvSpPr>
        <p:spPr>
          <a:xfrm>
            <a:off x="2127750" y="1575700"/>
            <a:ext cx="4888500" cy="4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Abir Rahman</a:t>
            </a:r>
            <a:endParaRPr sz="24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with Twitter 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Study of Meme Propagation 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Jawad Aziz Khan</a:t>
            </a:r>
            <a:endParaRPr sz="24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Going Deeper with Convolutions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Data with TSNE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UMAP for Dimension Reduction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Taufiq Rahman</a:t>
            </a:r>
            <a:endParaRPr sz="24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into Internet Memes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lang="en" sz="20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the Content Diffusion Path in Online Social Networks</a:t>
            </a:r>
            <a:endParaRPr sz="20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5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6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3">
            <a:alphaModFix/>
          </a:blip>
          <a:srcRect l="23748" r="21315"/>
          <a:stretch/>
        </p:blipFill>
        <p:spPr>
          <a:xfrm>
            <a:off x="4964699" y="1936688"/>
            <a:ext cx="3614552" cy="37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00" y="1936692"/>
            <a:ext cx="4078100" cy="370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75" y="76800"/>
            <a:ext cx="5959450" cy="3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75" y="3429000"/>
            <a:ext cx="5959450" cy="336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3913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“Insights into Internet Memes”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81555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commonly assumed that Internet memes spread virally but scientific evidence as to this assumption is scarce.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the epidemic dynamics of 150 famous Internet memes.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analysis is based on time series data that were collected from Google Insights, Delicious, Digg, and StumbleUpon.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4733825"/>
            <a:ext cx="852060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Differential equation models from mathematical 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epidemiology </a:t>
            </a:r>
            <a:r>
              <a:rPr lang="en" sz="240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log-normal distributions                                                = a good account of the growth and decline of memes.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25" y="0"/>
            <a:ext cx="6177750" cy="46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3429000"/>
            <a:ext cx="85206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compartment models might be good but lack flexibility.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Log-normal distributions are more practical.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concluding by saying memes might be viral but only on social media platforms and not the rest of the internet.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370575"/>
            <a:ext cx="74485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041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“Predicting the Content Diffusion Path in Online Social Networks”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599" y="1783725"/>
            <a:ext cx="4500800" cy="45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311700" y="3913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/>
                <a:ea typeface="Times New Roman"/>
                <a:cs typeface="Times New Roman"/>
                <a:sym typeface="Times New Roman"/>
              </a:rPr>
              <a:t>“Marketing with Twitter: 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/>
                <a:ea typeface="Times New Roman"/>
                <a:cs typeface="Times New Roman"/>
                <a:sym typeface="Times New Roman"/>
              </a:rPr>
              <a:t>Challenges and Opportunities” 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11700" y="1889850"/>
            <a:ext cx="4393500" cy="4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255 million monthly active users 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features may have more overall effect in the final decision of a user response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Holds attention + memorable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Upvotes, Author, Dates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125" y="1889850"/>
            <a:ext cx="4316025" cy="254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 r="6959"/>
          <a:stretch/>
        </p:blipFill>
        <p:spPr>
          <a:xfrm>
            <a:off x="4705125" y="4599300"/>
            <a:ext cx="4316025" cy="145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311700" y="5623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“A Study of Meme Propagation”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311700" y="162320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Memes gain momentum and then lose their popularity over time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Categorized the Memes, i.e. Political memes vs General Memes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3097949"/>
            <a:ext cx="5124450" cy="348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771</Words>
  <Application>Microsoft Office PowerPoint</Application>
  <PresentationFormat>On-screen Show (4:3)</PresentationFormat>
  <Paragraphs>172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Times New Roman</vt:lpstr>
      <vt:lpstr>Simple Light</vt:lpstr>
      <vt:lpstr>Simple Dark</vt:lpstr>
      <vt:lpstr>Meme Review:  Dead or Alive?</vt:lpstr>
      <vt:lpstr>Motivation &amp; Problem Definition Recap</vt:lpstr>
      <vt:lpstr>Background</vt:lpstr>
      <vt:lpstr>“Insights into Internet Memes” </vt:lpstr>
      <vt:lpstr>PowerPoint Presentation</vt:lpstr>
      <vt:lpstr>PowerPoint Presentation</vt:lpstr>
      <vt:lpstr>“Predicting the Content Diffusion Path in Online Social Networks” </vt:lpstr>
      <vt:lpstr>“Marketing with Twitter:  Challenges and Opportunities” </vt:lpstr>
      <vt:lpstr>“A Study of Meme Propagation”</vt:lpstr>
      <vt:lpstr>“Going Deeper with Convolutions”</vt:lpstr>
      <vt:lpstr>Calculating Confusing Convolutions</vt:lpstr>
      <vt:lpstr>Stats and Scores</vt:lpstr>
      <vt:lpstr>“Visualizing Data using TSNE”</vt:lpstr>
      <vt:lpstr>Dimension Warping</vt:lpstr>
      <vt:lpstr>PowerPoint Presentation</vt:lpstr>
      <vt:lpstr>“UMAP for Dimension Reduction”</vt:lpstr>
      <vt:lpstr>UMAP Ur Own Clusters</vt:lpstr>
      <vt:lpstr>PowerPoint Presentation</vt:lpstr>
      <vt:lpstr>PowerPoint Presentation</vt:lpstr>
      <vt:lpstr>Back to Meme Review</vt:lpstr>
      <vt:lpstr>Data Source &amp; Preprocessing Recap</vt:lpstr>
      <vt:lpstr>Neural Networks Recap</vt:lpstr>
      <vt:lpstr>Data Visualization</vt:lpstr>
      <vt:lpstr>Data Visualization of Correlations</vt:lpstr>
      <vt:lpstr>Data Visualization of Correlations </vt:lpstr>
      <vt:lpstr>PowerPoint Presentation</vt:lpstr>
      <vt:lpstr>PowerPoint Presentation</vt:lpstr>
      <vt:lpstr>Author Clusters</vt:lpstr>
      <vt:lpstr>See in Numbers</vt:lpstr>
      <vt:lpstr>A UMAP Map of Memes  Population 3,326</vt:lpstr>
      <vt:lpstr>Clusters of Memes</vt:lpstr>
      <vt:lpstr>TSNE</vt:lpstr>
      <vt:lpstr>PCA</vt:lpstr>
      <vt:lpstr>UMAP</vt:lpstr>
      <vt:lpstr>UMAP Labelled</vt:lpstr>
      <vt:lpstr>PowerPoint Presentation</vt:lpstr>
      <vt:lpstr>Contributors </vt:lpstr>
      <vt:lpstr>Any 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 Review:  Dead or Alive?</dc:title>
  <dc:creator>JAK i5</dc:creator>
  <cp:lastModifiedBy>JAK i5</cp:lastModifiedBy>
  <cp:revision>17</cp:revision>
  <dcterms:modified xsi:type="dcterms:W3CDTF">2018-11-13T04:40:17Z</dcterms:modified>
</cp:coreProperties>
</file>